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7" r:id="rId3"/>
    <p:sldId id="278" r:id="rId4"/>
    <p:sldId id="270" r:id="rId5"/>
    <p:sldId id="268" r:id="rId6"/>
    <p:sldId id="275" r:id="rId7"/>
    <p:sldId id="267" r:id="rId8"/>
    <p:sldId id="276" r:id="rId9"/>
    <p:sldId id="264" r:id="rId10"/>
    <p:sldId id="271" r:id="rId11"/>
    <p:sldId id="272" r:id="rId12"/>
    <p:sldId id="273" r:id="rId13"/>
    <p:sldId id="274"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1" autoAdjust="0"/>
    <p:restoredTop sz="94660"/>
  </p:normalViewPr>
  <p:slideViewPr>
    <p:cSldViewPr snapToGrid="0">
      <p:cViewPr varScale="1">
        <p:scale>
          <a:sx n="106" d="100"/>
          <a:sy n="106" d="100"/>
        </p:scale>
        <p:origin x="1632" y="10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E73FDC5-661F-4B95-AA7E-914D5B369CF8}" type="datetimeFigureOut">
              <a:rPr lang="en-US" smtClean="0"/>
              <a:pPr/>
              <a:t>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4EA2B-B0B6-4BF5-A89B-84909A37379B}" type="slidenum">
              <a:rPr lang="en-US" smtClean="0"/>
              <a:pPr/>
              <a:t>‹#›</a:t>
            </a:fld>
            <a:endParaRPr lang="en-US"/>
          </a:p>
        </p:txBody>
      </p:sp>
    </p:spTree>
    <p:extLst>
      <p:ext uri="{BB962C8B-B14F-4D97-AF65-F5344CB8AC3E}">
        <p14:creationId xmlns:p14="http://schemas.microsoft.com/office/powerpoint/2010/main" val="2577817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73FDC5-661F-4B95-AA7E-914D5B369CF8}" type="datetimeFigureOut">
              <a:rPr lang="en-US" smtClean="0"/>
              <a:pPr/>
              <a:t>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4EA2B-B0B6-4BF5-A89B-84909A37379B}" type="slidenum">
              <a:rPr lang="en-US" smtClean="0"/>
              <a:pPr/>
              <a:t>‹#›</a:t>
            </a:fld>
            <a:endParaRPr lang="en-US"/>
          </a:p>
        </p:txBody>
      </p:sp>
    </p:spTree>
    <p:extLst>
      <p:ext uri="{BB962C8B-B14F-4D97-AF65-F5344CB8AC3E}">
        <p14:creationId xmlns:p14="http://schemas.microsoft.com/office/powerpoint/2010/main" val="18022340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73FDC5-661F-4B95-AA7E-914D5B369CF8}" type="datetimeFigureOut">
              <a:rPr lang="en-US" smtClean="0"/>
              <a:pPr/>
              <a:t>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4EA2B-B0B6-4BF5-A89B-84909A37379B}" type="slidenum">
              <a:rPr lang="en-US" smtClean="0"/>
              <a:pPr/>
              <a:t>‹#›</a:t>
            </a:fld>
            <a:endParaRPr lang="en-US"/>
          </a:p>
        </p:txBody>
      </p:sp>
    </p:spTree>
    <p:extLst>
      <p:ext uri="{BB962C8B-B14F-4D97-AF65-F5344CB8AC3E}">
        <p14:creationId xmlns:p14="http://schemas.microsoft.com/office/powerpoint/2010/main" val="25801418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73FDC5-661F-4B95-AA7E-914D5B369CF8}" type="datetimeFigureOut">
              <a:rPr lang="en-US" smtClean="0"/>
              <a:pPr/>
              <a:t>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4EA2B-B0B6-4BF5-A89B-84909A37379B}" type="slidenum">
              <a:rPr lang="en-US" smtClean="0"/>
              <a:pPr/>
              <a:t>‹#›</a:t>
            </a:fld>
            <a:endParaRPr lang="en-US"/>
          </a:p>
        </p:txBody>
      </p:sp>
    </p:spTree>
    <p:extLst>
      <p:ext uri="{BB962C8B-B14F-4D97-AF65-F5344CB8AC3E}">
        <p14:creationId xmlns:p14="http://schemas.microsoft.com/office/powerpoint/2010/main" val="3190485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73FDC5-661F-4B95-AA7E-914D5B369CF8}" type="datetimeFigureOut">
              <a:rPr lang="en-US" smtClean="0"/>
              <a:pPr/>
              <a:t>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44EA2B-B0B6-4BF5-A89B-84909A37379B}" type="slidenum">
              <a:rPr lang="en-US" smtClean="0"/>
              <a:pPr/>
              <a:t>‹#›</a:t>
            </a:fld>
            <a:endParaRPr lang="en-US"/>
          </a:p>
        </p:txBody>
      </p:sp>
    </p:spTree>
    <p:extLst>
      <p:ext uri="{BB962C8B-B14F-4D97-AF65-F5344CB8AC3E}">
        <p14:creationId xmlns:p14="http://schemas.microsoft.com/office/powerpoint/2010/main" val="3556072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E73FDC5-661F-4B95-AA7E-914D5B369CF8}" type="datetimeFigureOut">
              <a:rPr lang="en-US" smtClean="0"/>
              <a:pPr/>
              <a:t>1/23/2022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44EA2B-B0B6-4BF5-A89B-84909A37379B}" type="slidenum">
              <a:rPr lang="en-US" smtClean="0"/>
              <a:pPr/>
              <a:t>‹#›</a:t>
            </a:fld>
            <a:endParaRPr lang="en-US"/>
          </a:p>
        </p:txBody>
      </p:sp>
    </p:spTree>
    <p:extLst>
      <p:ext uri="{BB962C8B-B14F-4D97-AF65-F5344CB8AC3E}">
        <p14:creationId xmlns:p14="http://schemas.microsoft.com/office/powerpoint/2010/main" val="2321205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73FDC5-661F-4B95-AA7E-914D5B369CF8}" type="datetimeFigureOut">
              <a:rPr lang="en-US" smtClean="0"/>
              <a:pPr/>
              <a:t>1/23/2022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44EA2B-B0B6-4BF5-A89B-84909A37379B}" type="slidenum">
              <a:rPr lang="en-US" smtClean="0"/>
              <a:pPr/>
              <a:t>‹#›</a:t>
            </a:fld>
            <a:endParaRPr lang="en-US"/>
          </a:p>
        </p:txBody>
      </p:sp>
    </p:spTree>
    <p:extLst>
      <p:ext uri="{BB962C8B-B14F-4D97-AF65-F5344CB8AC3E}">
        <p14:creationId xmlns:p14="http://schemas.microsoft.com/office/powerpoint/2010/main" val="3776682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E73FDC5-661F-4B95-AA7E-914D5B369CF8}" type="datetimeFigureOut">
              <a:rPr lang="en-US" smtClean="0"/>
              <a:pPr/>
              <a:t>1/23/2022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44EA2B-B0B6-4BF5-A89B-84909A37379B}" type="slidenum">
              <a:rPr lang="en-US" smtClean="0"/>
              <a:pPr/>
              <a:t>‹#›</a:t>
            </a:fld>
            <a:endParaRPr lang="en-US"/>
          </a:p>
        </p:txBody>
      </p:sp>
    </p:spTree>
    <p:extLst>
      <p:ext uri="{BB962C8B-B14F-4D97-AF65-F5344CB8AC3E}">
        <p14:creationId xmlns:p14="http://schemas.microsoft.com/office/powerpoint/2010/main" val="2297318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73FDC5-661F-4B95-AA7E-914D5B369CF8}" type="datetimeFigureOut">
              <a:rPr lang="en-US" smtClean="0"/>
              <a:pPr/>
              <a:t>1/23/2022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44EA2B-B0B6-4BF5-A89B-84909A37379B}" type="slidenum">
              <a:rPr lang="en-US" smtClean="0"/>
              <a:pPr/>
              <a:t>‹#›</a:t>
            </a:fld>
            <a:endParaRPr lang="en-US"/>
          </a:p>
        </p:txBody>
      </p:sp>
    </p:spTree>
    <p:extLst>
      <p:ext uri="{BB962C8B-B14F-4D97-AF65-F5344CB8AC3E}">
        <p14:creationId xmlns:p14="http://schemas.microsoft.com/office/powerpoint/2010/main" val="2091473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73FDC5-661F-4B95-AA7E-914D5B369CF8}" type="datetimeFigureOut">
              <a:rPr lang="en-US" smtClean="0"/>
              <a:pPr/>
              <a:t>1/23/2022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44EA2B-B0B6-4BF5-A89B-84909A37379B}" type="slidenum">
              <a:rPr lang="en-US" smtClean="0"/>
              <a:pPr/>
              <a:t>‹#›</a:t>
            </a:fld>
            <a:endParaRPr lang="en-US"/>
          </a:p>
        </p:txBody>
      </p:sp>
    </p:spTree>
    <p:extLst>
      <p:ext uri="{BB962C8B-B14F-4D97-AF65-F5344CB8AC3E}">
        <p14:creationId xmlns:p14="http://schemas.microsoft.com/office/powerpoint/2010/main" val="3503571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73FDC5-661F-4B95-AA7E-914D5B369CF8}" type="datetimeFigureOut">
              <a:rPr lang="en-US" smtClean="0"/>
              <a:pPr/>
              <a:t>1/23/2022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44EA2B-B0B6-4BF5-A89B-84909A37379B}" type="slidenum">
              <a:rPr lang="en-US" smtClean="0"/>
              <a:pPr/>
              <a:t>‹#›</a:t>
            </a:fld>
            <a:endParaRPr lang="en-US"/>
          </a:p>
        </p:txBody>
      </p:sp>
    </p:spTree>
    <p:extLst>
      <p:ext uri="{BB962C8B-B14F-4D97-AF65-F5344CB8AC3E}">
        <p14:creationId xmlns:p14="http://schemas.microsoft.com/office/powerpoint/2010/main" val="1782509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73FDC5-661F-4B95-AA7E-914D5B369CF8}" type="datetimeFigureOut">
              <a:rPr lang="en-US" smtClean="0"/>
              <a:pPr/>
              <a:t>1/23/2022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44EA2B-B0B6-4BF5-A89B-84909A37379B}" type="slidenum">
              <a:rPr lang="en-US" smtClean="0"/>
              <a:pPr/>
              <a:t>‹#›</a:t>
            </a:fld>
            <a:endParaRPr lang="en-US"/>
          </a:p>
        </p:txBody>
      </p:sp>
    </p:spTree>
    <p:extLst>
      <p:ext uri="{BB962C8B-B14F-4D97-AF65-F5344CB8AC3E}">
        <p14:creationId xmlns:p14="http://schemas.microsoft.com/office/powerpoint/2010/main" val="21878188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7000" r="-7000"/>
          </a:stretch>
        </a:blipFill>
        <a:effectLst/>
      </p:bgPr>
    </p:bg>
    <p:spTree>
      <p:nvGrpSpPr>
        <p:cNvPr id="1" name=""/>
        <p:cNvGrpSpPr/>
        <p:nvPr/>
      </p:nvGrpSpPr>
      <p:grpSpPr>
        <a:xfrm>
          <a:off x="0" y="0"/>
          <a:ext cx="0" cy="0"/>
          <a:chOff x="0" y="0"/>
          <a:chExt cx="0" cy="0"/>
        </a:xfrm>
      </p:grpSpPr>
      <p:sp>
        <p:nvSpPr>
          <p:cNvPr id="5" name="TextBox 4"/>
          <p:cNvSpPr txBox="1"/>
          <p:nvPr/>
        </p:nvSpPr>
        <p:spPr>
          <a:xfrm>
            <a:off x="457200" y="304800"/>
            <a:ext cx="8229600" cy="646331"/>
          </a:xfrm>
          <a:prstGeom prst="rect">
            <a:avLst/>
          </a:prstGeom>
          <a:noFill/>
        </p:spPr>
        <p:txBody>
          <a:bodyPr wrap="square" rtlCol="0">
            <a:spAutoFit/>
          </a:bodyPr>
          <a:lstStyle/>
          <a:p>
            <a:r>
              <a:rPr lang="en-US" sz="3600" b="1" dirty="0">
                <a:ln w="25400">
                  <a:solidFill>
                    <a:schemeClr val="bg1"/>
                  </a:solidFill>
                </a:ln>
              </a:rPr>
              <a:t>Lecture 1: Introduction</a:t>
            </a:r>
          </a:p>
        </p:txBody>
      </p:sp>
      <p:sp>
        <p:nvSpPr>
          <p:cNvPr id="4" name="TextBox 3"/>
          <p:cNvSpPr txBox="1"/>
          <p:nvPr/>
        </p:nvSpPr>
        <p:spPr>
          <a:xfrm>
            <a:off x="260174" y="5988721"/>
            <a:ext cx="8229600" cy="584775"/>
          </a:xfrm>
          <a:prstGeom prst="rect">
            <a:avLst/>
          </a:prstGeom>
          <a:noFill/>
        </p:spPr>
        <p:txBody>
          <a:bodyPr wrap="square" rtlCol="0">
            <a:spAutoFit/>
          </a:bodyPr>
          <a:lstStyle/>
          <a:p>
            <a:r>
              <a:rPr lang="en-US" sz="3200" b="1" dirty="0">
                <a:ln w="25400">
                  <a:solidFill>
                    <a:schemeClr val="bg1"/>
                  </a:solidFill>
                </a:ln>
              </a:rPr>
              <a:t>The Palace of Versailles (1682)</a:t>
            </a:r>
          </a:p>
        </p:txBody>
      </p:sp>
    </p:spTree>
    <p:extLst>
      <p:ext uri="{BB962C8B-B14F-4D97-AF65-F5344CB8AC3E}">
        <p14:creationId xmlns:p14="http://schemas.microsoft.com/office/powerpoint/2010/main" val="2063018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http://upload.wikimedia.org/wikipedia/commons/4/4e/Effbeurs1.jpg"/>
          <p:cNvPicPr>
            <a:picLocks noChangeAspect="1" noChangeArrowheads="1"/>
          </p:cNvPicPr>
          <p:nvPr/>
        </p:nvPicPr>
        <p:blipFill>
          <a:blip r:embed="rId2" cstate="print"/>
          <a:srcRect/>
          <a:stretch>
            <a:fillRect/>
          </a:stretch>
        </p:blipFill>
        <p:spPr bwMode="auto">
          <a:xfrm>
            <a:off x="405353" y="265209"/>
            <a:ext cx="3171170" cy="4992907"/>
          </a:xfrm>
          <a:prstGeom prst="rect">
            <a:avLst/>
          </a:prstGeom>
          <a:noFill/>
        </p:spPr>
      </p:pic>
      <p:sp>
        <p:nvSpPr>
          <p:cNvPr id="5" name="TextBox 4"/>
          <p:cNvSpPr txBox="1"/>
          <p:nvPr/>
        </p:nvSpPr>
        <p:spPr>
          <a:xfrm>
            <a:off x="395926" y="5476973"/>
            <a:ext cx="3186260" cy="646331"/>
          </a:xfrm>
          <a:prstGeom prst="rect">
            <a:avLst/>
          </a:prstGeom>
          <a:noFill/>
        </p:spPr>
        <p:txBody>
          <a:bodyPr wrap="square" rtlCol="0">
            <a:spAutoFit/>
          </a:bodyPr>
          <a:lstStyle/>
          <a:p>
            <a:r>
              <a:rPr lang="en-US" b="1" dirty="0"/>
              <a:t>Amsterdam’s stock exchange, first in world (1602)</a:t>
            </a:r>
          </a:p>
        </p:txBody>
      </p:sp>
      <p:pic>
        <p:nvPicPr>
          <p:cNvPr id="20484" name="Picture 4" descr="http://www.11thpa.org/links/eic-logo.gif"/>
          <p:cNvPicPr>
            <a:picLocks noChangeAspect="1" noChangeArrowheads="1"/>
          </p:cNvPicPr>
          <p:nvPr/>
        </p:nvPicPr>
        <p:blipFill>
          <a:blip r:embed="rId3" cstate="print"/>
          <a:srcRect/>
          <a:stretch>
            <a:fillRect/>
          </a:stretch>
        </p:blipFill>
        <p:spPr bwMode="auto">
          <a:xfrm>
            <a:off x="3869736" y="272199"/>
            <a:ext cx="1905000" cy="2143125"/>
          </a:xfrm>
          <a:prstGeom prst="rect">
            <a:avLst/>
          </a:prstGeom>
          <a:noFill/>
        </p:spPr>
      </p:pic>
      <p:sp>
        <p:nvSpPr>
          <p:cNvPr id="7" name="TextBox 6"/>
          <p:cNvSpPr txBox="1"/>
          <p:nvPr/>
        </p:nvSpPr>
        <p:spPr>
          <a:xfrm>
            <a:off x="6023728" y="282804"/>
            <a:ext cx="2894029" cy="923330"/>
          </a:xfrm>
          <a:prstGeom prst="rect">
            <a:avLst/>
          </a:prstGeom>
          <a:noFill/>
        </p:spPr>
        <p:txBody>
          <a:bodyPr wrap="square" rtlCol="0">
            <a:spAutoFit/>
          </a:bodyPr>
          <a:lstStyle/>
          <a:p>
            <a:r>
              <a:rPr lang="en-US" b="1" dirty="0"/>
              <a:t>Logo of English East India Company (‘John Company’), established 1600</a:t>
            </a:r>
          </a:p>
        </p:txBody>
      </p:sp>
      <p:pic>
        <p:nvPicPr>
          <p:cNvPr id="20486" name="Picture 6" descr="http://upload.wikimedia.org/wikipedia/commons/d/d8/Reddragonship.jpg"/>
          <p:cNvPicPr>
            <a:picLocks noChangeAspect="1" noChangeArrowheads="1"/>
          </p:cNvPicPr>
          <p:nvPr/>
        </p:nvPicPr>
        <p:blipFill>
          <a:blip r:embed="rId4" cstate="print"/>
          <a:srcRect/>
          <a:stretch>
            <a:fillRect/>
          </a:stretch>
        </p:blipFill>
        <p:spPr bwMode="auto">
          <a:xfrm>
            <a:off x="4939646" y="2472109"/>
            <a:ext cx="3749053" cy="3358272"/>
          </a:xfrm>
          <a:prstGeom prst="rect">
            <a:avLst/>
          </a:prstGeom>
          <a:noFill/>
        </p:spPr>
      </p:pic>
      <p:sp>
        <p:nvSpPr>
          <p:cNvPr id="9" name="TextBox 8"/>
          <p:cNvSpPr txBox="1"/>
          <p:nvPr/>
        </p:nvSpPr>
        <p:spPr>
          <a:xfrm>
            <a:off x="4958499" y="5920033"/>
            <a:ext cx="3808429" cy="646331"/>
          </a:xfrm>
          <a:prstGeom prst="rect">
            <a:avLst/>
          </a:prstGeom>
          <a:noFill/>
        </p:spPr>
        <p:txBody>
          <a:bodyPr wrap="square" rtlCol="0">
            <a:spAutoFit/>
          </a:bodyPr>
          <a:lstStyle/>
          <a:p>
            <a:r>
              <a:rPr lang="en-US" b="1" i="1" dirty="0"/>
              <a:t>Red Dragon</a:t>
            </a:r>
            <a:r>
              <a:rPr lang="en-US" b="1" dirty="0"/>
              <a:t>, one of the East India Company’s privately owned warships</a:t>
            </a:r>
          </a:p>
        </p:txBody>
      </p:sp>
    </p:spTree>
    <p:extLst>
      <p:ext uri="{BB962C8B-B14F-4D97-AF65-F5344CB8AC3E}">
        <p14:creationId xmlns:p14="http://schemas.microsoft.com/office/powerpoint/2010/main" val="1859921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33522" y="362140"/>
            <a:ext cx="2361905" cy="3047619"/>
          </a:xfrm>
          <a:prstGeom prst="rect">
            <a:avLst/>
          </a:prstGeom>
        </p:spPr>
      </p:pic>
      <p:pic>
        <p:nvPicPr>
          <p:cNvPr id="6" name="Picture 5"/>
          <p:cNvPicPr>
            <a:picLocks noChangeAspect="1"/>
          </p:cNvPicPr>
          <p:nvPr/>
        </p:nvPicPr>
        <p:blipFill>
          <a:blip r:embed="rId3"/>
          <a:stretch>
            <a:fillRect/>
          </a:stretch>
        </p:blipFill>
        <p:spPr>
          <a:xfrm>
            <a:off x="2962410" y="370814"/>
            <a:ext cx="2228715" cy="3030270"/>
          </a:xfrm>
          <a:prstGeom prst="rect">
            <a:avLst/>
          </a:prstGeom>
        </p:spPr>
      </p:pic>
      <p:sp>
        <p:nvSpPr>
          <p:cNvPr id="7" name="TextBox 6"/>
          <p:cNvSpPr txBox="1"/>
          <p:nvPr/>
        </p:nvSpPr>
        <p:spPr>
          <a:xfrm>
            <a:off x="349188" y="3533775"/>
            <a:ext cx="4495800" cy="646331"/>
          </a:xfrm>
          <a:prstGeom prst="rect">
            <a:avLst/>
          </a:prstGeom>
          <a:noFill/>
        </p:spPr>
        <p:txBody>
          <a:bodyPr wrap="square" rtlCol="0">
            <a:spAutoFit/>
          </a:bodyPr>
          <a:lstStyle/>
          <a:p>
            <a:pPr algn="ctr"/>
            <a:r>
              <a:rPr lang="en-US" b="1" dirty="0"/>
              <a:t>The nobility of the sword (left) compared to the nobility of the robe (right)</a:t>
            </a:r>
          </a:p>
        </p:txBody>
      </p:sp>
      <p:pic>
        <p:nvPicPr>
          <p:cNvPr id="2052" name="Picture 4" descr="Image result for seven deadly sins avaric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4988" y="3619500"/>
            <a:ext cx="3997387" cy="306704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600700" y="2032964"/>
            <a:ext cx="2914650" cy="1477328"/>
          </a:xfrm>
          <a:prstGeom prst="rect">
            <a:avLst/>
          </a:prstGeom>
          <a:noFill/>
        </p:spPr>
        <p:txBody>
          <a:bodyPr wrap="square" rtlCol="0">
            <a:spAutoFit/>
          </a:bodyPr>
          <a:lstStyle/>
          <a:p>
            <a:pPr algn="ctr"/>
            <a:r>
              <a:rPr lang="en-US" b="1" dirty="0"/>
              <a:t>‘Avarice’ from </a:t>
            </a:r>
            <a:r>
              <a:rPr lang="en-US" b="1" i="1" dirty="0"/>
              <a:t>The Seven Deadly Sins</a:t>
            </a:r>
            <a:r>
              <a:rPr lang="en-US" b="1" dirty="0"/>
              <a:t> (Pieter van der </a:t>
            </a:r>
            <a:r>
              <a:rPr lang="en-US" b="1" dirty="0" err="1"/>
              <a:t>Heyden</a:t>
            </a:r>
            <a:r>
              <a:rPr lang="en-US" b="1" dirty="0"/>
              <a:t>, 1558): the Church’s traditional view of market-driven commerce</a:t>
            </a:r>
          </a:p>
        </p:txBody>
      </p:sp>
    </p:spTree>
    <p:extLst>
      <p:ext uri="{BB962C8B-B14F-4D97-AF65-F5344CB8AC3E}">
        <p14:creationId xmlns:p14="http://schemas.microsoft.com/office/powerpoint/2010/main" val="2755700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Voltair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4093" y="374360"/>
            <a:ext cx="2455372" cy="2773388"/>
          </a:xfrm>
          <a:prstGeom prst="rect">
            <a:avLst/>
          </a:prstGeom>
        </p:spPr>
      </p:pic>
      <p:sp>
        <p:nvSpPr>
          <p:cNvPr id="5" name="TextBox 4"/>
          <p:cNvSpPr txBox="1"/>
          <p:nvPr/>
        </p:nvSpPr>
        <p:spPr>
          <a:xfrm>
            <a:off x="374092" y="3312544"/>
            <a:ext cx="3835599" cy="2862322"/>
          </a:xfrm>
          <a:prstGeom prst="rect">
            <a:avLst/>
          </a:prstGeom>
          <a:noFill/>
        </p:spPr>
        <p:txBody>
          <a:bodyPr wrap="square" rtlCol="0">
            <a:spAutoFit/>
          </a:bodyPr>
          <a:lstStyle/>
          <a:p>
            <a:r>
              <a:rPr lang="en-US" b="1" dirty="0"/>
              <a:t>Voltaire on the English political system (1778): “The English are the only people upon earth who have been able to prescribe limits to the power of kings by resisting them; and who, by a series of struggles, have at last established that wise Government where the Prince is all powerful to do good, and, at the same time, is restrained from committing evil.”</a:t>
            </a:r>
          </a:p>
        </p:txBody>
      </p:sp>
      <p:pic>
        <p:nvPicPr>
          <p:cNvPr id="2050" name="Picture 2" descr="Jean-Jacques Rousseau (painted portrai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7668" y="3249515"/>
            <a:ext cx="2397723" cy="33350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485736" y="951472"/>
            <a:ext cx="4330040" cy="2031325"/>
          </a:xfrm>
          <a:prstGeom prst="rect">
            <a:avLst/>
          </a:prstGeom>
          <a:noFill/>
        </p:spPr>
        <p:txBody>
          <a:bodyPr wrap="square" rtlCol="0">
            <a:spAutoFit/>
          </a:bodyPr>
          <a:lstStyle/>
          <a:p>
            <a:pPr algn="r"/>
            <a:r>
              <a:rPr lang="en-US" b="1" dirty="0"/>
              <a:t>Jean-Jacques Rousseau on human liberty in </a:t>
            </a:r>
            <a:r>
              <a:rPr lang="en-US" b="1" i="1" dirty="0"/>
              <a:t>The Social Contract </a:t>
            </a:r>
            <a:r>
              <a:rPr lang="en-US" b="1" dirty="0"/>
              <a:t>(1762): “Man is born free; and everywhere he is in chains … the social compact comes down to this: each of us puts his person and all his power in common under the supreme direction of the General Will.”</a:t>
            </a:r>
          </a:p>
        </p:txBody>
      </p:sp>
    </p:spTree>
    <p:extLst>
      <p:ext uri="{BB962C8B-B14F-4D97-AF65-F5344CB8AC3E}">
        <p14:creationId xmlns:p14="http://schemas.microsoft.com/office/powerpoint/2010/main" val="2067354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7611" y="262552"/>
            <a:ext cx="8428777" cy="6494085"/>
          </a:xfrm>
          <a:prstGeom prst="rect">
            <a:avLst/>
          </a:prstGeom>
          <a:noFill/>
        </p:spPr>
        <p:txBody>
          <a:bodyPr wrap="square" rtlCol="0">
            <a:spAutoFit/>
          </a:bodyPr>
          <a:lstStyle/>
          <a:p>
            <a:r>
              <a:rPr lang="en-US" sz="1600" b="1" dirty="0"/>
              <a:t>The Gist:</a:t>
            </a:r>
          </a:p>
          <a:p>
            <a:endParaRPr lang="en-US" sz="1600" b="1" dirty="0"/>
          </a:p>
          <a:p>
            <a:pPr indent="227013">
              <a:buFont typeface="Arial" pitchFamily="34" charset="0"/>
              <a:buChar char="•"/>
            </a:pPr>
            <a:r>
              <a:rPr lang="en-US" sz="1600" b="1" dirty="0"/>
              <a:t>In combination, the French Revolution and the Industrial Revolution were instrumental in creating modern western society. The modernization of politics, economics, and social organization spread across Europe roughly from west to east throughout the 19</a:t>
            </a:r>
            <a:r>
              <a:rPr lang="en-US" sz="1600" b="1" baseline="30000" dirty="0"/>
              <a:t>th</a:t>
            </a:r>
            <a:r>
              <a:rPr lang="en-US" sz="1600" b="1" dirty="0"/>
              <a:t> century as well as across the Atlantic. Eventually it would reach the entire world. Traditional elites were often reluctant to embrace modernization but had little choice because it became equated with power, especially military power. Modernization was destabilizing; it made change normal.</a:t>
            </a:r>
          </a:p>
          <a:p>
            <a:pPr indent="227013">
              <a:buFont typeface="Arial" pitchFamily="34" charset="0"/>
              <a:buChar char="•"/>
            </a:pPr>
            <a:endParaRPr lang="en-US" sz="1600" b="1" dirty="0"/>
          </a:p>
          <a:p>
            <a:pPr indent="227013">
              <a:buFont typeface="Arial" pitchFamily="34" charset="0"/>
              <a:buChar char="•"/>
            </a:pPr>
            <a:r>
              <a:rPr lang="en-US" sz="1600" b="1" dirty="0"/>
              <a:t>The </a:t>
            </a:r>
            <a:r>
              <a:rPr lang="fr-FR" sz="1600" b="1" i="1" dirty="0"/>
              <a:t>Ancien Régime </a:t>
            </a:r>
            <a:r>
              <a:rPr lang="fr-FR" sz="1600" b="1" dirty="0"/>
              <a:t>(Old </a:t>
            </a:r>
            <a:r>
              <a:rPr lang="fr-FR" sz="1600" b="1" dirty="0" err="1"/>
              <a:t>Regime</a:t>
            </a:r>
            <a:r>
              <a:rPr lang="fr-FR" sz="1600" b="1" dirty="0"/>
              <a:t>) of pre-1789 Europe </a:t>
            </a:r>
            <a:r>
              <a:rPr lang="fr-FR" sz="1600" b="1" dirty="0" err="1"/>
              <a:t>was</a:t>
            </a:r>
            <a:r>
              <a:rPr lang="fr-FR" sz="1600" b="1" dirty="0"/>
              <a:t> </a:t>
            </a:r>
            <a:r>
              <a:rPr lang="fr-FR" sz="1600" b="1" dirty="0" err="1"/>
              <a:t>built</a:t>
            </a:r>
            <a:r>
              <a:rPr lang="fr-FR" sz="1600" b="1" dirty="0"/>
              <a:t> </a:t>
            </a:r>
            <a:r>
              <a:rPr lang="fr-FR" sz="1600" b="1" dirty="0" err="1"/>
              <a:t>upon</a:t>
            </a:r>
            <a:r>
              <a:rPr lang="fr-FR" sz="1600" b="1" dirty="0"/>
              <a:t> a </a:t>
            </a:r>
            <a:r>
              <a:rPr lang="fr-FR" sz="1600" b="1" dirty="0" err="1"/>
              <a:t>complex</a:t>
            </a:r>
            <a:r>
              <a:rPr lang="fr-FR" sz="1600" b="1" dirty="0"/>
              <a:t> </a:t>
            </a:r>
            <a:r>
              <a:rPr lang="fr-FR" sz="1600" b="1" dirty="0" err="1"/>
              <a:t>heirarchy</a:t>
            </a:r>
            <a:r>
              <a:rPr lang="fr-FR" sz="1600" b="1" dirty="0"/>
              <a:t> of communal </a:t>
            </a:r>
            <a:r>
              <a:rPr lang="fr-FR" sz="1600" b="1" dirty="0" err="1"/>
              <a:t>rights</a:t>
            </a:r>
            <a:r>
              <a:rPr lang="fr-FR" sz="1600" b="1" dirty="0"/>
              <a:t>, </a:t>
            </a:r>
            <a:r>
              <a:rPr lang="fr-FR" sz="1600" b="1" dirty="0" err="1"/>
              <a:t>privileges</a:t>
            </a:r>
            <a:r>
              <a:rPr lang="fr-FR" sz="1600" b="1" dirty="0"/>
              <a:t>, and obligations </a:t>
            </a:r>
            <a:r>
              <a:rPr lang="fr-FR" sz="1600" b="1" dirty="0" err="1"/>
              <a:t>through</a:t>
            </a:r>
            <a:r>
              <a:rPr lang="fr-FR" sz="1600" b="1" dirty="0"/>
              <a:t> </a:t>
            </a:r>
            <a:r>
              <a:rPr lang="en-US" sz="1600" b="1" dirty="0"/>
              <a:t>law, contract, and tradition. The basic ‘Society of Orders’ was threefold: the first estate (the clergy), the second estate (the nobility) and the third estate (everyone else). There was little or no concept of equal citizenship: inequality was codified and accepted. The peasantry, who made up the vast majority of the population (and the third estate), often paid s</a:t>
            </a:r>
            <a:r>
              <a:rPr lang="fr-FR" sz="1600" b="1" dirty="0" err="1"/>
              <a:t>eigneurial</a:t>
            </a:r>
            <a:r>
              <a:rPr lang="fr-FR" sz="1600" b="1" dirty="0"/>
              <a:t> dues (as </a:t>
            </a:r>
            <a:r>
              <a:rPr lang="fr-FR" sz="1600" b="1" dirty="0" err="1"/>
              <a:t>goods</a:t>
            </a:r>
            <a:r>
              <a:rPr lang="fr-FR" sz="1600" b="1" dirty="0"/>
              <a:t> or services) to </a:t>
            </a:r>
            <a:r>
              <a:rPr lang="fr-FR" sz="1600" b="1" dirty="0" err="1"/>
              <a:t>their</a:t>
            </a:r>
            <a:r>
              <a:rPr lang="fr-FR" sz="1600" b="1" dirty="0"/>
              <a:t> noble landlords in a </a:t>
            </a:r>
            <a:r>
              <a:rPr lang="fr-FR" sz="1600" b="1" dirty="0" err="1"/>
              <a:t>remnant</a:t>
            </a:r>
            <a:r>
              <a:rPr lang="fr-FR" sz="1600" b="1" dirty="0"/>
              <a:t> of the </a:t>
            </a:r>
            <a:r>
              <a:rPr lang="fr-FR" sz="1600" b="1" dirty="0" err="1"/>
              <a:t>medieval</a:t>
            </a:r>
            <a:r>
              <a:rPr lang="fr-FR" sz="1600" b="1" dirty="0"/>
              <a:t> feudal system. At the top of the social </a:t>
            </a:r>
            <a:r>
              <a:rPr lang="fr-FR" sz="1600" b="1" dirty="0" err="1"/>
              <a:t>pyramid</a:t>
            </a:r>
            <a:r>
              <a:rPr lang="fr-FR" sz="1600" b="1" dirty="0"/>
              <a:t> </a:t>
            </a:r>
            <a:r>
              <a:rPr lang="fr-FR" sz="1600" b="1" dirty="0" err="1"/>
              <a:t>sat</a:t>
            </a:r>
            <a:r>
              <a:rPr lang="fr-FR" sz="1600" b="1" dirty="0"/>
              <a:t> the </a:t>
            </a:r>
            <a:r>
              <a:rPr lang="fr-FR" sz="1600" b="1" dirty="0" err="1"/>
              <a:t>monarch</a:t>
            </a:r>
            <a:r>
              <a:rPr lang="fr-FR" sz="1600" b="1" dirty="0"/>
              <a:t>.</a:t>
            </a:r>
          </a:p>
          <a:p>
            <a:pPr indent="227013">
              <a:buFont typeface="Arial" pitchFamily="34" charset="0"/>
              <a:buChar char="•"/>
            </a:pPr>
            <a:endParaRPr lang="fr-FR" sz="1600" b="1" dirty="0"/>
          </a:p>
          <a:p>
            <a:pPr indent="227013">
              <a:buFont typeface="Arial" pitchFamily="34" charset="0"/>
              <a:buChar char="•"/>
            </a:pPr>
            <a:r>
              <a:rPr lang="fr-FR" sz="1600" b="1" dirty="0" err="1"/>
              <a:t>Two</a:t>
            </a:r>
            <a:r>
              <a:rPr lang="fr-FR" sz="1600" b="1" dirty="0"/>
              <a:t> forces, one top down, the </a:t>
            </a:r>
            <a:r>
              <a:rPr lang="fr-FR" sz="1600" b="1" dirty="0" err="1"/>
              <a:t>other</a:t>
            </a:r>
            <a:r>
              <a:rPr lang="fr-FR" sz="1600" b="1" dirty="0"/>
              <a:t> </a:t>
            </a:r>
            <a:r>
              <a:rPr lang="fr-FR" sz="1600" b="1" dirty="0" err="1"/>
              <a:t>bottom</a:t>
            </a:r>
            <a:r>
              <a:rPr lang="fr-FR" sz="1600" b="1" dirty="0"/>
              <a:t> up, </a:t>
            </a:r>
            <a:r>
              <a:rPr lang="fr-FR" sz="1600" b="1" dirty="0" err="1"/>
              <a:t>was</a:t>
            </a:r>
            <a:r>
              <a:rPr lang="fr-FR" sz="1600" b="1" dirty="0"/>
              <a:t> </a:t>
            </a:r>
            <a:r>
              <a:rPr lang="fr-FR" sz="1600" b="1" dirty="0" err="1"/>
              <a:t>beginning</a:t>
            </a:r>
            <a:r>
              <a:rPr lang="fr-FR" sz="1600" b="1" dirty="0"/>
              <a:t> to </a:t>
            </a:r>
            <a:r>
              <a:rPr lang="fr-FR" sz="1600" b="1" dirty="0" err="1"/>
              <a:t>disturb</a:t>
            </a:r>
            <a:r>
              <a:rPr lang="fr-FR" sz="1600" b="1" dirty="0"/>
              <a:t> </a:t>
            </a:r>
            <a:r>
              <a:rPr lang="fr-FR" sz="1600" b="1" dirty="0" err="1"/>
              <a:t>this</a:t>
            </a:r>
            <a:r>
              <a:rPr lang="fr-FR" sz="1600" b="1" dirty="0"/>
              <a:t> structure on the </a:t>
            </a:r>
            <a:r>
              <a:rPr lang="fr-FR" sz="1600" b="1" dirty="0" err="1"/>
              <a:t>eve</a:t>
            </a:r>
            <a:r>
              <a:rPr lang="fr-FR" sz="1600" b="1" dirty="0"/>
              <a:t> of the French </a:t>
            </a:r>
            <a:r>
              <a:rPr lang="fr-FR" sz="1600" b="1" dirty="0" err="1"/>
              <a:t>Revolution</a:t>
            </a:r>
            <a:r>
              <a:rPr lang="fr-FR" sz="1600" b="1" dirty="0"/>
              <a:t>. The first </a:t>
            </a:r>
            <a:r>
              <a:rPr lang="fr-FR" sz="1600" b="1" dirty="0" err="1"/>
              <a:t>was</a:t>
            </a:r>
            <a:r>
              <a:rPr lang="fr-FR" sz="1600" b="1" dirty="0"/>
              <a:t> </a:t>
            </a:r>
            <a:r>
              <a:rPr lang="fr-FR" sz="1600" b="1" dirty="0" err="1"/>
              <a:t>Absolutism</a:t>
            </a:r>
            <a:r>
              <a:rPr lang="fr-FR" sz="1600" b="1" dirty="0"/>
              <a:t>: the </a:t>
            </a:r>
            <a:r>
              <a:rPr lang="fr-FR" sz="1600" b="1" dirty="0" err="1"/>
              <a:t>desire</a:t>
            </a:r>
            <a:r>
              <a:rPr lang="fr-FR" sz="1600" b="1" dirty="0"/>
              <a:t> of </a:t>
            </a:r>
            <a:r>
              <a:rPr lang="fr-FR" sz="1600" b="1" dirty="0" err="1"/>
              <a:t>monarchs</a:t>
            </a:r>
            <a:r>
              <a:rPr lang="fr-FR" sz="1600" b="1" dirty="0"/>
              <a:t> to </a:t>
            </a:r>
            <a:r>
              <a:rPr lang="fr-FR" sz="1600" b="1" dirty="0" err="1"/>
              <a:t>centralize</a:t>
            </a:r>
            <a:r>
              <a:rPr lang="fr-FR" sz="1600" b="1" dirty="0"/>
              <a:t> and </a:t>
            </a:r>
            <a:r>
              <a:rPr lang="fr-FR" sz="1600" b="1" dirty="0" err="1"/>
              <a:t>concentrate</a:t>
            </a:r>
            <a:r>
              <a:rPr lang="fr-FR" sz="1600" b="1" dirty="0"/>
              <a:t> national power in </a:t>
            </a:r>
            <a:r>
              <a:rPr lang="fr-FR" sz="1600" b="1" dirty="0" err="1"/>
              <a:t>their</a:t>
            </a:r>
            <a:r>
              <a:rPr lang="fr-FR" sz="1600" b="1" dirty="0"/>
              <a:t> </a:t>
            </a:r>
            <a:r>
              <a:rPr lang="fr-FR" sz="1600" b="1" dirty="0" err="1"/>
              <a:t>own</a:t>
            </a:r>
            <a:r>
              <a:rPr lang="fr-FR" sz="1600" b="1" dirty="0"/>
              <a:t> hands by </a:t>
            </a:r>
            <a:r>
              <a:rPr lang="fr-FR" sz="1600" b="1" dirty="0" err="1"/>
              <a:t>removing</a:t>
            </a:r>
            <a:r>
              <a:rPr lang="fr-FR" sz="1600" b="1" dirty="0"/>
              <a:t> </a:t>
            </a:r>
            <a:r>
              <a:rPr lang="fr-FR" sz="1600" b="1" dirty="0" err="1"/>
              <a:t>traditional</a:t>
            </a:r>
            <a:r>
              <a:rPr lang="fr-FR" sz="1600" b="1" dirty="0"/>
              <a:t> obstacles to </a:t>
            </a:r>
            <a:r>
              <a:rPr lang="fr-FR" sz="1600" b="1" dirty="0" err="1"/>
              <a:t>their</a:t>
            </a:r>
            <a:r>
              <a:rPr lang="fr-FR" sz="1600" b="1" dirty="0"/>
              <a:t> </a:t>
            </a:r>
            <a:r>
              <a:rPr lang="fr-FR" sz="1600" b="1" dirty="0" err="1"/>
              <a:t>authority</a:t>
            </a:r>
            <a:r>
              <a:rPr lang="fr-FR" sz="1600" b="1" dirty="0"/>
              <a:t> </a:t>
            </a:r>
            <a:r>
              <a:rPr lang="fr-FR" sz="1600" b="1" dirty="0" err="1"/>
              <a:t>such</a:t>
            </a:r>
            <a:r>
              <a:rPr lang="fr-FR" sz="1600" b="1" dirty="0"/>
              <a:t> as the </a:t>
            </a:r>
            <a:r>
              <a:rPr lang="fr-FR" sz="1600" b="1" dirty="0" err="1"/>
              <a:t>aristocratic</a:t>
            </a:r>
            <a:r>
              <a:rPr lang="fr-FR" sz="1600" b="1" dirty="0"/>
              <a:t> </a:t>
            </a:r>
            <a:r>
              <a:rPr lang="fr-FR" sz="1600" b="1" i="1" dirty="0"/>
              <a:t>parlements</a:t>
            </a:r>
            <a:r>
              <a:rPr lang="fr-FR" sz="1600" b="1" dirty="0"/>
              <a:t> (</a:t>
            </a:r>
            <a:r>
              <a:rPr lang="fr-FR" sz="1600" b="1" dirty="0" err="1"/>
              <a:t>law</a:t>
            </a:r>
            <a:r>
              <a:rPr lang="fr-FR" sz="1600" b="1" dirty="0"/>
              <a:t> courts) in France. Nobles </a:t>
            </a:r>
            <a:r>
              <a:rPr lang="fr-FR" sz="1600" b="1" dirty="0" err="1"/>
              <a:t>complained</a:t>
            </a:r>
            <a:r>
              <a:rPr lang="fr-FR" sz="1600" b="1" dirty="0"/>
              <a:t> </a:t>
            </a:r>
            <a:r>
              <a:rPr lang="fr-FR" sz="1600" b="1" dirty="0" err="1"/>
              <a:t>that</a:t>
            </a:r>
            <a:r>
              <a:rPr lang="fr-FR" sz="1600" b="1" dirty="0"/>
              <a:t> </a:t>
            </a:r>
            <a:r>
              <a:rPr lang="fr-FR" sz="1600" b="1" dirty="0" err="1"/>
              <a:t>this</a:t>
            </a:r>
            <a:r>
              <a:rPr lang="fr-FR" sz="1600" b="1" dirty="0"/>
              <a:t> </a:t>
            </a:r>
            <a:r>
              <a:rPr lang="fr-FR" sz="1600" b="1" dirty="0" err="1"/>
              <a:t>was</a:t>
            </a:r>
            <a:r>
              <a:rPr lang="fr-FR" sz="1600" b="1" dirty="0"/>
              <a:t> </a:t>
            </a:r>
            <a:r>
              <a:rPr lang="fr-FR" sz="1600" b="1" dirty="0" err="1"/>
              <a:t>despotism</a:t>
            </a:r>
            <a:r>
              <a:rPr lang="fr-FR" sz="1600" b="1" dirty="0"/>
              <a:t>. The second </a:t>
            </a:r>
            <a:r>
              <a:rPr lang="fr-FR" sz="1600" b="1" dirty="0" err="1"/>
              <a:t>was</a:t>
            </a:r>
            <a:r>
              <a:rPr lang="fr-FR" sz="1600" b="1" dirty="0"/>
              <a:t> </a:t>
            </a:r>
            <a:r>
              <a:rPr lang="fr-FR" sz="1600" b="1" dirty="0" err="1"/>
              <a:t>capitalism</a:t>
            </a:r>
            <a:r>
              <a:rPr lang="fr-FR" sz="1600" b="1" dirty="0"/>
              <a:t>: the system of </a:t>
            </a:r>
            <a:r>
              <a:rPr lang="fr-FR" sz="1600" b="1" dirty="0" err="1"/>
              <a:t>regulating</a:t>
            </a:r>
            <a:r>
              <a:rPr lang="fr-FR" sz="1600" b="1" dirty="0"/>
              <a:t> the </a:t>
            </a:r>
            <a:r>
              <a:rPr lang="fr-FR" sz="1600" b="1" dirty="0" err="1"/>
              <a:t>economy</a:t>
            </a:r>
            <a:r>
              <a:rPr lang="fr-FR" sz="1600" b="1" dirty="0"/>
              <a:t> by the </a:t>
            </a:r>
            <a:r>
              <a:rPr lang="fr-FR" sz="1600" b="1" dirty="0" err="1"/>
              <a:t>impersonal</a:t>
            </a:r>
            <a:r>
              <a:rPr lang="fr-FR" sz="1600" b="1" dirty="0"/>
              <a:t> forces of </a:t>
            </a:r>
            <a:r>
              <a:rPr lang="fr-FR" sz="1600" b="1" dirty="0" err="1"/>
              <a:t>supply</a:t>
            </a:r>
            <a:r>
              <a:rPr lang="fr-FR" sz="1600" b="1" dirty="0"/>
              <a:t> and </a:t>
            </a:r>
            <a:r>
              <a:rPr lang="fr-FR" sz="1600" b="1" dirty="0" err="1"/>
              <a:t>demand</a:t>
            </a:r>
            <a:r>
              <a:rPr lang="fr-FR" sz="1600" b="1" dirty="0"/>
              <a:t>. Trade and commerce </a:t>
            </a:r>
            <a:r>
              <a:rPr lang="fr-FR" sz="1600" b="1" dirty="0" err="1"/>
              <a:t>were</a:t>
            </a:r>
            <a:r>
              <a:rPr lang="fr-FR" sz="1600" b="1" dirty="0"/>
              <a:t> </a:t>
            </a:r>
            <a:r>
              <a:rPr lang="fr-FR" sz="1600" b="1" dirty="0" err="1"/>
              <a:t>creating</a:t>
            </a:r>
            <a:r>
              <a:rPr lang="fr-FR" sz="1600" b="1" dirty="0"/>
              <a:t> a </a:t>
            </a:r>
            <a:r>
              <a:rPr lang="fr-FR" sz="1600" b="1" dirty="0" err="1"/>
              <a:t>wealthy</a:t>
            </a:r>
            <a:r>
              <a:rPr lang="fr-FR" sz="1600" b="1" dirty="0"/>
              <a:t> and </a:t>
            </a:r>
            <a:r>
              <a:rPr lang="fr-FR" sz="1600" b="1" dirty="0" err="1"/>
              <a:t>well</a:t>
            </a:r>
            <a:r>
              <a:rPr lang="fr-FR" sz="1600" b="1" dirty="0"/>
              <a:t> </a:t>
            </a:r>
            <a:r>
              <a:rPr lang="fr-FR" sz="1600" b="1" dirty="0" err="1"/>
              <a:t>educated</a:t>
            </a:r>
            <a:r>
              <a:rPr lang="fr-FR" sz="1600" b="1" dirty="0"/>
              <a:t> middle class </a:t>
            </a:r>
            <a:r>
              <a:rPr lang="fr-FR" sz="1600" b="1" dirty="0" err="1"/>
              <a:t>which</a:t>
            </a:r>
            <a:r>
              <a:rPr lang="fr-FR" sz="1600" b="1" dirty="0"/>
              <a:t> </a:t>
            </a:r>
            <a:r>
              <a:rPr lang="fr-FR" sz="1600" b="1" dirty="0" err="1"/>
              <a:t>was</a:t>
            </a:r>
            <a:r>
              <a:rPr lang="fr-FR" sz="1600" b="1" dirty="0"/>
              <a:t> </a:t>
            </a:r>
            <a:r>
              <a:rPr lang="fr-FR" sz="1600" b="1" dirty="0" err="1"/>
              <a:t>still</a:t>
            </a:r>
            <a:r>
              <a:rPr lang="fr-FR" sz="1600" b="1" dirty="0"/>
              <a:t> </a:t>
            </a:r>
            <a:r>
              <a:rPr lang="fr-FR" sz="1600" b="1" dirty="0" err="1"/>
              <a:t>mostly</a:t>
            </a:r>
            <a:r>
              <a:rPr lang="fr-FR" sz="1600" b="1" dirty="0"/>
              <a:t> in the </a:t>
            </a:r>
            <a:r>
              <a:rPr lang="fr-FR" sz="1600" b="1" dirty="0" err="1"/>
              <a:t>legal</a:t>
            </a:r>
            <a:r>
              <a:rPr lang="fr-FR" sz="1600" b="1" dirty="0"/>
              <a:t> </a:t>
            </a:r>
            <a:r>
              <a:rPr lang="fr-FR" sz="1600" b="1" dirty="0" err="1"/>
              <a:t>third</a:t>
            </a:r>
            <a:r>
              <a:rPr lang="fr-FR" sz="1600" b="1" dirty="0"/>
              <a:t> </a:t>
            </a:r>
            <a:r>
              <a:rPr lang="fr-FR" sz="1600" b="1" dirty="0" err="1"/>
              <a:t>estate</a:t>
            </a:r>
            <a:r>
              <a:rPr lang="fr-FR" sz="1600" b="1" dirty="0"/>
              <a:t>. </a:t>
            </a:r>
            <a:r>
              <a:rPr lang="fr-FR" sz="1600" b="1" dirty="0" err="1"/>
              <a:t>Inspired</a:t>
            </a:r>
            <a:r>
              <a:rPr lang="fr-FR" sz="1600" b="1" dirty="0"/>
              <a:t> by </a:t>
            </a:r>
            <a:r>
              <a:rPr lang="fr-FR" sz="1600" b="1" dirty="0" err="1"/>
              <a:t>Enlightenment</a:t>
            </a:r>
            <a:r>
              <a:rPr lang="fr-FR" sz="1600" b="1" dirty="0"/>
              <a:t> </a:t>
            </a:r>
            <a:r>
              <a:rPr lang="fr-FR" sz="1600" b="1" dirty="0" err="1"/>
              <a:t>thinkers</a:t>
            </a:r>
            <a:r>
              <a:rPr lang="fr-FR" sz="1600" b="1" dirty="0"/>
              <a:t> like Voltaire and Rousseau, </a:t>
            </a:r>
            <a:r>
              <a:rPr lang="fr-FR" sz="1600" b="1" dirty="0" err="1"/>
              <a:t>some</a:t>
            </a:r>
            <a:r>
              <a:rPr lang="fr-FR" sz="1600" b="1" dirty="0"/>
              <a:t> of </a:t>
            </a:r>
            <a:r>
              <a:rPr lang="fr-FR" sz="1600" b="1" dirty="0" err="1"/>
              <a:t>them</a:t>
            </a:r>
            <a:r>
              <a:rPr lang="fr-FR" sz="1600" b="1" dirty="0"/>
              <a:t> </a:t>
            </a:r>
            <a:r>
              <a:rPr lang="fr-FR" sz="1600" b="1" dirty="0" err="1"/>
              <a:t>had</a:t>
            </a:r>
            <a:r>
              <a:rPr lang="fr-FR" sz="1600" b="1" dirty="0"/>
              <a:t> </a:t>
            </a:r>
            <a:r>
              <a:rPr lang="fr-FR" sz="1600" b="1" dirty="0" err="1"/>
              <a:t>begun</a:t>
            </a:r>
            <a:r>
              <a:rPr lang="fr-FR" sz="1600" b="1" dirty="0"/>
              <a:t> to </a:t>
            </a:r>
            <a:r>
              <a:rPr lang="fr-FR" sz="1600" b="1" dirty="0" err="1"/>
              <a:t>complain</a:t>
            </a:r>
            <a:r>
              <a:rPr lang="fr-FR" sz="1600" b="1" dirty="0"/>
              <a:t> about </a:t>
            </a:r>
            <a:r>
              <a:rPr lang="fr-FR" sz="1600" b="1" dirty="0" err="1"/>
              <a:t>their</a:t>
            </a:r>
            <a:r>
              <a:rPr lang="fr-FR" sz="1600" b="1" dirty="0"/>
              <a:t> </a:t>
            </a:r>
            <a:r>
              <a:rPr lang="fr-FR" sz="1600" b="1" dirty="0" err="1"/>
              <a:t>status</a:t>
            </a:r>
            <a:r>
              <a:rPr lang="fr-FR" sz="1600" b="1" dirty="0"/>
              <a:t>.</a:t>
            </a:r>
            <a:endParaRPr lang="en-US" sz="1600" b="1" dirty="0"/>
          </a:p>
        </p:txBody>
      </p:sp>
    </p:spTree>
    <p:extLst>
      <p:ext uri="{BB962C8B-B14F-4D97-AF65-F5344CB8AC3E}">
        <p14:creationId xmlns:p14="http://schemas.microsoft.com/office/powerpoint/2010/main" val="3748635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French Revolution, Locke and Rousseau - Soapboxie">
            <a:extLst>
              <a:ext uri="{FF2B5EF4-FFF2-40B4-BE49-F238E27FC236}">
                <a16:creationId xmlns:a16="http://schemas.microsoft.com/office/drawing/2014/main" id="{00882FB3-B469-4BE0-977A-CDE6CA0A4B7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0780" y="368929"/>
            <a:ext cx="3429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Britainâ?Ts 20th-century industrial revolution">
            <a:extLst>
              <a:ext uri="{FF2B5EF4-FFF2-40B4-BE49-F238E27FC236}">
                <a16:creationId xmlns:a16="http://schemas.microsoft.com/office/drawing/2014/main" id="{6C44BA38-6E2E-4EFC-8E84-AE66D2B75E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9983" y="368928"/>
            <a:ext cx="4313238"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A6E1A6-35CB-48E9-909D-35789E454C4C}"/>
              </a:ext>
            </a:extLst>
          </p:cNvPr>
          <p:cNvSpPr txBox="1"/>
          <p:nvPr/>
        </p:nvSpPr>
        <p:spPr>
          <a:xfrm>
            <a:off x="1376127" y="4037846"/>
            <a:ext cx="6083928" cy="923330"/>
          </a:xfrm>
          <a:prstGeom prst="rect">
            <a:avLst/>
          </a:prstGeom>
          <a:noFill/>
        </p:spPr>
        <p:txBody>
          <a:bodyPr wrap="square" rtlCol="0">
            <a:spAutoFit/>
          </a:bodyPr>
          <a:lstStyle/>
          <a:p>
            <a:pPr algn="ctr"/>
            <a:r>
              <a:rPr lang="en-US" b="1" dirty="0"/>
              <a:t>The two great engines of modernization in European history: the French Revolution (begins 1789) politically, the Industrial Revolution (begins c. 1750-1800) economically and socially</a:t>
            </a:r>
          </a:p>
        </p:txBody>
      </p:sp>
    </p:spTree>
    <p:extLst>
      <p:ext uri="{BB962C8B-B14F-4D97-AF65-F5344CB8AC3E}">
        <p14:creationId xmlns:p14="http://schemas.microsoft.com/office/powerpoint/2010/main" val="965477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y France&amp;#39;s aristocracy hasn&amp;#39;t gone away - BBC News">
            <a:extLst>
              <a:ext uri="{FF2B5EF4-FFF2-40B4-BE49-F238E27FC236}">
                <a16:creationId xmlns:a16="http://schemas.microsoft.com/office/drawing/2014/main" id="{6E5E368E-CD24-401F-8D8A-78496A130F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577" y="271605"/>
            <a:ext cx="4669217" cy="315739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6C5D3CE-7484-41D4-9AF9-A2EE13B15D4A}"/>
              </a:ext>
            </a:extLst>
          </p:cNvPr>
          <p:cNvSpPr txBox="1"/>
          <p:nvPr/>
        </p:nvSpPr>
        <p:spPr>
          <a:xfrm>
            <a:off x="289711" y="3666653"/>
            <a:ext cx="8455937" cy="2585323"/>
          </a:xfrm>
          <a:prstGeom prst="rect">
            <a:avLst/>
          </a:prstGeom>
          <a:noFill/>
        </p:spPr>
        <p:txBody>
          <a:bodyPr wrap="square" rtlCol="0">
            <a:spAutoFit/>
          </a:bodyPr>
          <a:lstStyle/>
          <a:p>
            <a:r>
              <a:rPr lang="en-US" b="1" dirty="0"/>
              <a:t>“Virtually as soon as the term was coined, the </a:t>
            </a:r>
            <a:r>
              <a:rPr lang="fr-FR" sz="1800" b="1" i="1" dirty="0"/>
              <a:t>Ancien Régime</a:t>
            </a:r>
            <a:r>
              <a:rPr lang="en-US" b="1" dirty="0"/>
              <a:t> was automatically freighted with associations of both traditionalism and senescence [agedness or decrepitude]. It conjured up a society so encrusted with anachronisms that only a shock of great violence could free the living organism within. Institutionally torpid, economically immobile, culturally atrophied and socially stratified, this 'old regime' was incapable of self-modernization”  - Simon Schama</a:t>
            </a:r>
          </a:p>
          <a:p>
            <a:endParaRPr lang="en-US" b="1" dirty="0"/>
          </a:p>
          <a:p>
            <a:r>
              <a:rPr lang="en-US" b="1" dirty="0"/>
              <a:t>“Those who did not live in the eighteenth century before the Revolution do not know the sweetness of living” - Charles Maurice de Talleyrand-Périgord (1754-1838)</a:t>
            </a:r>
          </a:p>
        </p:txBody>
      </p:sp>
    </p:spTree>
    <p:extLst>
      <p:ext uri="{BB962C8B-B14F-4D97-AF65-F5344CB8AC3E}">
        <p14:creationId xmlns:p14="http://schemas.microsoft.com/office/powerpoint/2010/main" val="4127557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981075" y="398761"/>
            <a:ext cx="6867525" cy="5163552"/>
          </a:xfrm>
          <a:prstGeom prst="rect">
            <a:avLst/>
          </a:prstGeom>
        </p:spPr>
      </p:pic>
      <p:sp>
        <p:nvSpPr>
          <p:cNvPr id="6" name="TextBox 5"/>
          <p:cNvSpPr txBox="1"/>
          <p:nvPr/>
        </p:nvSpPr>
        <p:spPr>
          <a:xfrm>
            <a:off x="574895" y="5718772"/>
            <a:ext cx="7994210" cy="646331"/>
          </a:xfrm>
          <a:prstGeom prst="rect">
            <a:avLst/>
          </a:prstGeom>
          <a:noFill/>
        </p:spPr>
        <p:txBody>
          <a:bodyPr wrap="square" rtlCol="0">
            <a:spAutoFit/>
          </a:bodyPr>
          <a:lstStyle/>
          <a:p>
            <a:pPr algn="ctr"/>
            <a:r>
              <a:rPr lang="en-US" b="1" dirty="0"/>
              <a:t>The three estates of the traditional European society of orders: clergy, nobility, and commoners. The basis of the </a:t>
            </a:r>
            <a:r>
              <a:rPr lang="fr-FR" sz="1800" b="1" i="1" dirty="0"/>
              <a:t>Ancien Régime </a:t>
            </a:r>
            <a:r>
              <a:rPr lang="fr-FR" sz="1800" b="1" dirty="0"/>
              <a:t>(Old </a:t>
            </a:r>
            <a:r>
              <a:rPr lang="fr-FR" sz="1800" b="1" dirty="0" err="1"/>
              <a:t>Regime</a:t>
            </a:r>
            <a:r>
              <a:rPr lang="fr-FR" sz="1800" b="1" dirty="0"/>
              <a:t>) of pre-1789 Europe </a:t>
            </a:r>
            <a:endParaRPr lang="en-US" b="1" dirty="0"/>
          </a:p>
        </p:txBody>
      </p:sp>
    </p:spTree>
    <p:extLst>
      <p:ext uri="{BB962C8B-B14F-4D97-AF65-F5344CB8AC3E}">
        <p14:creationId xmlns:p14="http://schemas.microsoft.com/office/powerpoint/2010/main" val="941681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ttp://upload.wikimedia.org/wikipedia/commons/thumb/f/fe/Zz_Glaser_P1010007a_retouched.jpg/800px-Zz_Glaser_P1010007a_retouched.jpg"/>
          <p:cNvPicPr>
            <a:picLocks noChangeAspect="1" noChangeArrowheads="1"/>
          </p:cNvPicPr>
          <p:nvPr/>
        </p:nvPicPr>
        <p:blipFill>
          <a:blip r:embed="rId2" cstate="print"/>
          <a:srcRect/>
          <a:stretch>
            <a:fillRect/>
          </a:stretch>
        </p:blipFill>
        <p:spPr bwMode="auto">
          <a:xfrm>
            <a:off x="354289" y="405271"/>
            <a:ext cx="2258184" cy="2356980"/>
          </a:xfrm>
          <a:prstGeom prst="rect">
            <a:avLst/>
          </a:prstGeom>
          <a:noFill/>
        </p:spPr>
      </p:pic>
      <p:sp>
        <p:nvSpPr>
          <p:cNvPr id="5" name="TextBox 4"/>
          <p:cNvSpPr txBox="1"/>
          <p:nvPr/>
        </p:nvSpPr>
        <p:spPr>
          <a:xfrm>
            <a:off x="262674" y="3093072"/>
            <a:ext cx="2349799" cy="1754326"/>
          </a:xfrm>
          <a:prstGeom prst="rect">
            <a:avLst/>
          </a:prstGeom>
          <a:noFill/>
        </p:spPr>
        <p:txBody>
          <a:bodyPr wrap="square" rtlCol="0">
            <a:spAutoFit/>
          </a:bodyPr>
          <a:lstStyle/>
          <a:p>
            <a:pPr algn="ctr"/>
            <a:r>
              <a:rPr lang="en-US" b="1" dirty="0"/>
              <a:t>Sign indicating membership of a German glass-making guild (and hence legal authority to take part in trade in that city)</a:t>
            </a:r>
          </a:p>
        </p:txBody>
      </p:sp>
      <p:sp>
        <p:nvSpPr>
          <p:cNvPr id="2" name="Rectangle 1"/>
          <p:cNvSpPr/>
          <p:nvPr/>
        </p:nvSpPr>
        <p:spPr>
          <a:xfrm>
            <a:off x="3609975" y="228511"/>
            <a:ext cx="5076825" cy="1754326"/>
          </a:xfrm>
          <a:prstGeom prst="rect">
            <a:avLst/>
          </a:prstGeom>
        </p:spPr>
        <p:txBody>
          <a:bodyPr wrap="square">
            <a:spAutoFit/>
          </a:bodyPr>
          <a:lstStyle/>
          <a:p>
            <a:r>
              <a:rPr lang="en-US" b="1" dirty="0"/>
              <a:t>“</a:t>
            </a:r>
            <a:r>
              <a:rPr lang="en-US" b="1" i="1" dirty="0"/>
              <a:t>The rich man in his castle,</a:t>
            </a:r>
          </a:p>
          <a:p>
            <a:r>
              <a:rPr lang="en-US" b="1" i="1" dirty="0"/>
              <a:t>The poor man at his gate,</a:t>
            </a:r>
          </a:p>
          <a:p>
            <a:r>
              <a:rPr lang="en-US" b="1" i="1" dirty="0"/>
              <a:t>God made them high and lowly,</a:t>
            </a:r>
          </a:p>
          <a:p>
            <a:r>
              <a:rPr lang="en-US" b="1" i="1" dirty="0"/>
              <a:t>And ordered their estate</a:t>
            </a:r>
            <a:r>
              <a:rPr lang="en-US" b="1" dirty="0"/>
              <a:t>”</a:t>
            </a:r>
          </a:p>
          <a:p>
            <a:endParaRPr lang="en-US" b="1" dirty="0"/>
          </a:p>
          <a:p>
            <a:r>
              <a:rPr lang="en-US" b="1" dirty="0"/>
              <a:t> - </a:t>
            </a:r>
            <a:r>
              <a:rPr lang="en-US" b="1" i="1" dirty="0"/>
              <a:t>All Things Bright and Beautiful</a:t>
            </a:r>
            <a:r>
              <a:rPr lang="en-US" b="1" dirty="0"/>
              <a:t>, C. F. Alexander</a:t>
            </a:r>
          </a:p>
        </p:txBody>
      </p:sp>
      <p:pic>
        <p:nvPicPr>
          <p:cNvPr id="4" name="Picture 3"/>
          <p:cNvPicPr>
            <a:picLocks noChangeAspect="1"/>
          </p:cNvPicPr>
          <p:nvPr/>
        </p:nvPicPr>
        <p:blipFill>
          <a:blip r:embed="rId3"/>
          <a:stretch>
            <a:fillRect/>
          </a:stretch>
        </p:blipFill>
        <p:spPr>
          <a:xfrm>
            <a:off x="5876647" y="2260646"/>
            <a:ext cx="2743200" cy="4120687"/>
          </a:xfrm>
          <a:prstGeom prst="rect">
            <a:avLst/>
          </a:prstGeom>
        </p:spPr>
      </p:pic>
      <p:sp>
        <p:nvSpPr>
          <p:cNvPr id="6" name="TextBox 5"/>
          <p:cNvSpPr txBox="1"/>
          <p:nvPr/>
        </p:nvSpPr>
        <p:spPr>
          <a:xfrm>
            <a:off x="2811649" y="4073009"/>
            <a:ext cx="2743200" cy="2308324"/>
          </a:xfrm>
          <a:prstGeom prst="rect">
            <a:avLst/>
          </a:prstGeom>
          <a:noFill/>
        </p:spPr>
        <p:txBody>
          <a:bodyPr wrap="square" rtlCol="0">
            <a:spAutoFit/>
          </a:bodyPr>
          <a:lstStyle/>
          <a:p>
            <a:pPr algn="r"/>
            <a:r>
              <a:rPr lang="en-US" b="1" dirty="0"/>
              <a:t>Written contract confirming the right of </a:t>
            </a:r>
            <a:r>
              <a:rPr lang="fr-FR" b="1" dirty="0"/>
              <a:t>Dame Marguerite de </a:t>
            </a:r>
            <a:r>
              <a:rPr lang="fr-FR" b="1" dirty="0" err="1"/>
              <a:t>Gondy</a:t>
            </a:r>
            <a:r>
              <a:rPr lang="fr-FR" b="1" dirty="0"/>
              <a:t>, Duchesse de Brissac, to </a:t>
            </a:r>
            <a:r>
              <a:rPr lang="fr-FR" b="1" dirty="0" err="1"/>
              <a:t>collect</a:t>
            </a:r>
            <a:r>
              <a:rPr lang="fr-FR" b="1" dirty="0"/>
              <a:t> seigneurial dues </a:t>
            </a:r>
            <a:r>
              <a:rPr lang="fr-FR" b="1" dirty="0" err="1"/>
              <a:t>from</a:t>
            </a:r>
            <a:r>
              <a:rPr lang="fr-FR" b="1" dirty="0"/>
              <a:t> </a:t>
            </a:r>
            <a:r>
              <a:rPr lang="en-US" b="1" dirty="0"/>
              <a:t>Father Jean Lucas of the village of </a:t>
            </a:r>
            <a:r>
              <a:rPr lang="en-US" b="1" dirty="0" err="1"/>
              <a:t>Poulheder</a:t>
            </a:r>
            <a:endParaRPr lang="en-US" b="1" dirty="0"/>
          </a:p>
        </p:txBody>
      </p:sp>
    </p:spTree>
    <p:extLst>
      <p:ext uri="{BB962C8B-B14F-4D97-AF65-F5344CB8AC3E}">
        <p14:creationId xmlns:p14="http://schemas.microsoft.com/office/powerpoint/2010/main" val="1331279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585806F-CFB1-4FAE-820F-D339BA74C1B4}"/>
              </a:ext>
            </a:extLst>
          </p:cNvPr>
          <p:cNvSpPr txBox="1"/>
          <p:nvPr/>
        </p:nvSpPr>
        <p:spPr>
          <a:xfrm>
            <a:off x="475307" y="348899"/>
            <a:ext cx="4572000" cy="5632311"/>
          </a:xfrm>
          <a:prstGeom prst="rect">
            <a:avLst/>
          </a:prstGeom>
          <a:noFill/>
        </p:spPr>
        <p:txBody>
          <a:bodyPr wrap="square">
            <a:spAutoFit/>
          </a:bodyPr>
          <a:lstStyle/>
          <a:p>
            <a:r>
              <a:rPr lang="en-US" b="1" dirty="0"/>
              <a:t>The </a:t>
            </a:r>
            <a:r>
              <a:rPr lang="en-US" b="1" i="1" dirty="0" err="1"/>
              <a:t>Parlement</a:t>
            </a:r>
            <a:r>
              <a:rPr lang="en-US" b="1" dirty="0"/>
              <a:t> (law court) of Paris, 1776, in  opposition to attempts by the French king to introduce new taxes: </a:t>
            </a:r>
          </a:p>
          <a:p>
            <a:endParaRPr lang="en-US" b="1" dirty="0"/>
          </a:p>
          <a:p>
            <a:r>
              <a:rPr lang="en-US" b="1" dirty="0"/>
              <a:t>“The harmony of [civil society] is maintained only by that hierarchy of powers, authorities, pre-eminences and distinctions which keeps each man in his place and keeps all Estates from confusion. This social order is not only essential to the practice of every sound government: it has its origin in divine law. The infinite and immutable wisdom in the plan of the universe established an unequal distribution of strength and character, necessarily resulting in inequality in the conditions of men within the civil order … These institutions were not formed by chance, and time cannot change them. To abolish them, the whole French constitution would have to be overturned.” </a:t>
            </a:r>
          </a:p>
        </p:txBody>
      </p:sp>
      <p:pic>
        <p:nvPicPr>
          <p:cNvPr id="1026" name="Picture 2" descr="The Three Orders of Society (France, 1789) : r/PropagandaPosters">
            <a:extLst>
              <a:ext uri="{FF2B5EF4-FFF2-40B4-BE49-F238E27FC236}">
                <a16:creationId xmlns:a16="http://schemas.microsoft.com/office/drawing/2014/main" id="{B435DE2D-41E3-445D-811F-734E661E037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43869" y="328529"/>
            <a:ext cx="3224824" cy="373291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0E90796-22D4-4350-B647-4C04183D91A2}"/>
              </a:ext>
            </a:extLst>
          </p:cNvPr>
          <p:cNvSpPr txBox="1"/>
          <p:nvPr/>
        </p:nvSpPr>
        <p:spPr>
          <a:xfrm>
            <a:off x="5443869" y="4282289"/>
            <a:ext cx="3224824" cy="1200329"/>
          </a:xfrm>
          <a:prstGeom prst="rect">
            <a:avLst/>
          </a:prstGeom>
          <a:noFill/>
        </p:spPr>
        <p:txBody>
          <a:bodyPr wrap="square" rtlCol="0">
            <a:spAutoFit/>
          </a:bodyPr>
          <a:lstStyle/>
          <a:p>
            <a:pPr algn="ctr"/>
            <a:r>
              <a:rPr lang="en-US" b="1" dirty="0"/>
              <a:t>Satirical 18</a:t>
            </a:r>
            <a:r>
              <a:rPr lang="en-US" b="1" baseline="30000" dirty="0"/>
              <a:t>th</a:t>
            </a:r>
            <a:r>
              <a:rPr lang="en-US" b="1" dirty="0"/>
              <a:t> century cartoon portraying the third estate carrying the other two estates on its back</a:t>
            </a:r>
          </a:p>
        </p:txBody>
      </p:sp>
    </p:spTree>
    <p:extLst>
      <p:ext uri="{BB962C8B-B14F-4D97-AF65-F5344CB8AC3E}">
        <p14:creationId xmlns:p14="http://schemas.microsoft.com/office/powerpoint/2010/main" val="24692859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upload.wikimedia.org/wikipedia/commons/5/5f/Louis_XIV_of_Franc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304800"/>
            <a:ext cx="4312124" cy="61245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953000" y="304800"/>
            <a:ext cx="3962400" cy="3970318"/>
          </a:xfrm>
          <a:prstGeom prst="rect">
            <a:avLst/>
          </a:prstGeom>
          <a:noFill/>
        </p:spPr>
        <p:txBody>
          <a:bodyPr wrap="square" rtlCol="0">
            <a:spAutoFit/>
          </a:bodyPr>
          <a:lstStyle/>
          <a:p>
            <a:pPr algn="ctr"/>
            <a:r>
              <a:rPr lang="en-US" b="1" dirty="0"/>
              <a:t>Louis XIV, reigned 1638-1715</a:t>
            </a:r>
          </a:p>
          <a:p>
            <a:pPr algn="ctr"/>
            <a:r>
              <a:rPr lang="en-US" b="1" dirty="0"/>
              <a:t>(personal rule from 1661 onwards)</a:t>
            </a:r>
          </a:p>
          <a:p>
            <a:pPr algn="ctr"/>
            <a:endParaRPr lang="en-US" b="1" dirty="0"/>
          </a:p>
          <a:p>
            <a:pPr algn="ctr"/>
            <a:r>
              <a:rPr lang="en-US" b="1" i="1" dirty="0"/>
              <a:t>“It is now time that I govern myself. You will assist me with your counsels when I ask for them … I order you not to sign anything without my command; to render account to me personally each day and to favor no one.” </a:t>
            </a:r>
          </a:p>
          <a:p>
            <a:pPr algn="ctr"/>
            <a:endParaRPr lang="en-US" b="1" i="1" dirty="0"/>
          </a:p>
          <a:p>
            <a:pPr algn="ctr"/>
            <a:r>
              <a:rPr lang="en-US" b="1" dirty="0"/>
              <a:t>On his deathbed: </a:t>
            </a:r>
            <a:r>
              <a:rPr lang="en-US" b="1" i="1" dirty="0"/>
              <a:t>“I am going away, but the State will always remain.”</a:t>
            </a:r>
          </a:p>
          <a:p>
            <a:pPr algn="ctr"/>
            <a:endParaRPr lang="en-US" b="1" i="1" dirty="0"/>
          </a:p>
          <a:p>
            <a:pPr algn="ctr"/>
            <a:r>
              <a:rPr lang="en-US" b="1" dirty="0"/>
              <a:t>The greatest Absolutist French monarch </a:t>
            </a:r>
          </a:p>
        </p:txBody>
      </p:sp>
    </p:spTree>
    <p:extLst>
      <p:ext uri="{BB962C8B-B14F-4D97-AF65-F5344CB8AC3E}">
        <p14:creationId xmlns:p14="http://schemas.microsoft.com/office/powerpoint/2010/main" val="3314717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4F51CC1-12D6-47BF-95BF-3359D0C90C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3046" y="208228"/>
            <a:ext cx="3659569" cy="541048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066CD0A-9D62-456D-9C36-5157CFA92304}"/>
              </a:ext>
            </a:extLst>
          </p:cNvPr>
          <p:cNvSpPr txBox="1"/>
          <p:nvPr/>
        </p:nvSpPr>
        <p:spPr>
          <a:xfrm>
            <a:off x="289711" y="316871"/>
            <a:ext cx="4562946" cy="2031325"/>
          </a:xfrm>
          <a:prstGeom prst="rect">
            <a:avLst/>
          </a:prstGeom>
          <a:noFill/>
        </p:spPr>
        <p:txBody>
          <a:bodyPr wrap="square" rtlCol="0">
            <a:spAutoFit/>
          </a:bodyPr>
          <a:lstStyle/>
          <a:p>
            <a:r>
              <a:rPr lang="en-US" b="1" dirty="0"/>
              <a:t>The </a:t>
            </a:r>
            <a:r>
              <a:rPr lang="en-US" b="1" i="1" dirty="0" err="1"/>
              <a:t>lettre</a:t>
            </a:r>
            <a:r>
              <a:rPr lang="en-US" b="1" i="1" dirty="0"/>
              <a:t> de cachet </a:t>
            </a:r>
            <a:r>
              <a:rPr lang="en-US" b="1" dirty="0"/>
              <a:t>(signed letter) of King Louis XV in 1759 ordering the arrest and detention without trial of the historian Jean-François </a:t>
            </a:r>
            <a:r>
              <a:rPr lang="en-US" b="1" dirty="0" err="1"/>
              <a:t>Marmontel</a:t>
            </a:r>
            <a:r>
              <a:rPr lang="en-US" b="1" dirty="0"/>
              <a:t>, whose writings had displeased the monarch. A symbol of the Absolutism of the 18</a:t>
            </a:r>
            <a:r>
              <a:rPr lang="en-US" b="1" baseline="30000" dirty="0"/>
              <a:t>th</a:t>
            </a:r>
            <a:r>
              <a:rPr lang="en-US" b="1" dirty="0"/>
              <a:t> century French Crown – and its despotic power, according to critics.</a:t>
            </a:r>
          </a:p>
        </p:txBody>
      </p:sp>
      <p:pic>
        <p:nvPicPr>
          <p:cNvPr id="2052" name="Picture 4" descr="Paris MYSTERIOUS : Place de la Bastille Prison - rue de la Roquette -  History and description">
            <a:extLst>
              <a:ext uri="{FF2B5EF4-FFF2-40B4-BE49-F238E27FC236}">
                <a16:creationId xmlns:a16="http://schemas.microsoft.com/office/drawing/2014/main" id="{B176D7B0-39B9-48C6-9FAD-BF50A75214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385" y="2595236"/>
            <a:ext cx="4111028" cy="27961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88BA432-E320-4D05-9D49-FFF2EE881D06}"/>
              </a:ext>
            </a:extLst>
          </p:cNvPr>
          <p:cNvSpPr txBox="1"/>
          <p:nvPr/>
        </p:nvSpPr>
        <p:spPr>
          <a:xfrm>
            <a:off x="424906" y="5486400"/>
            <a:ext cx="4562946" cy="646331"/>
          </a:xfrm>
          <a:prstGeom prst="rect">
            <a:avLst/>
          </a:prstGeom>
          <a:noFill/>
        </p:spPr>
        <p:txBody>
          <a:bodyPr wrap="square" rtlCol="0">
            <a:spAutoFit/>
          </a:bodyPr>
          <a:lstStyle/>
          <a:p>
            <a:r>
              <a:rPr lang="en-US" b="1" dirty="0"/>
              <a:t>The Bastille, the royal prison in Paris to which detainees by </a:t>
            </a:r>
            <a:r>
              <a:rPr lang="en-US" b="1" dirty="0" err="1"/>
              <a:t>lettres</a:t>
            </a:r>
            <a:r>
              <a:rPr lang="en-US" b="1" dirty="0"/>
              <a:t> de cachet were often sent</a:t>
            </a:r>
          </a:p>
        </p:txBody>
      </p:sp>
    </p:spTree>
    <p:extLst>
      <p:ext uri="{BB962C8B-B14F-4D97-AF65-F5344CB8AC3E}">
        <p14:creationId xmlns:p14="http://schemas.microsoft.com/office/powerpoint/2010/main" val="1096695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59876" y="386500"/>
            <a:ext cx="7861955" cy="6186309"/>
          </a:xfrm>
          <a:prstGeom prst="rect">
            <a:avLst/>
          </a:prstGeom>
          <a:noFill/>
        </p:spPr>
        <p:txBody>
          <a:bodyPr wrap="square" rtlCol="0">
            <a:spAutoFit/>
          </a:bodyPr>
          <a:lstStyle/>
          <a:p>
            <a:pPr algn="ctr"/>
            <a:r>
              <a:rPr lang="en-US" b="1" dirty="0"/>
              <a:t>Features of Capitalism:</a:t>
            </a:r>
          </a:p>
          <a:p>
            <a:endParaRPr lang="en-US" b="1" dirty="0"/>
          </a:p>
          <a:p>
            <a:pPr indent="227013">
              <a:buFont typeface="Arial" pitchFamily="34" charset="0"/>
              <a:buChar char="•"/>
            </a:pPr>
            <a:r>
              <a:rPr lang="en-US" b="1" dirty="0"/>
              <a:t>Goods and services are usually traded for money rather than in kind</a:t>
            </a:r>
          </a:p>
          <a:p>
            <a:pPr indent="227013">
              <a:buFont typeface="Arial" pitchFamily="34" charset="0"/>
              <a:buChar char="•"/>
            </a:pPr>
            <a:endParaRPr lang="en-US" b="1" dirty="0"/>
          </a:p>
          <a:p>
            <a:pPr indent="227013">
              <a:buFont typeface="Arial" pitchFamily="34" charset="0"/>
              <a:buChar char="•"/>
            </a:pPr>
            <a:r>
              <a:rPr lang="en-US" b="1" dirty="0"/>
              <a:t>Goods and services are priced based upon contractual negotiation between buyers and sellers rather than according to tradition, social status, and/or law</a:t>
            </a:r>
          </a:p>
          <a:p>
            <a:pPr indent="227013">
              <a:buFont typeface="Arial" pitchFamily="34" charset="0"/>
              <a:buChar char="•"/>
            </a:pPr>
            <a:endParaRPr lang="en-US" b="1" dirty="0"/>
          </a:p>
          <a:p>
            <a:pPr indent="227013">
              <a:buFont typeface="Arial" pitchFamily="34" charset="0"/>
              <a:buChar char="•"/>
            </a:pPr>
            <a:r>
              <a:rPr lang="en-US" b="1" dirty="0"/>
              <a:t>As a result, buyers and sellers are sensitive to changes in market conditions (supply and demand) rather than taking such conditions to be static</a:t>
            </a:r>
          </a:p>
          <a:p>
            <a:pPr indent="227013">
              <a:buFont typeface="Arial" pitchFamily="34" charset="0"/>
              <a:buChar char="•"/>
            </a:pPr>
            <a:endParaRPr lang="en-US" b="1" dirty="0"/>
          </a:p>
          <a:p>
            <a:pPr indent="227013">
              <a:buFont typeface="Arial" pitchFamily="34" charset="0"/>
              <a:buChar char="•"/>
            </a:pPr>
            <a:r>
              <a:rPr lang="en-US" b="1" dirty="0"/>
              <a:t>Buyers and sellers tend to look for opportunities in the widest possible market (so as to maximize their advantages)</a:t>
            </a:r>
          </a:p>
          <a:p>
            <a:pPr indent="227013">
              <a:buFont typeface="Arial" pitchFamily="34" charset="0"/>
              <a:buChar char="•"/>
            </a:pPr>
            <a:endParaRPr lang="en-US" b="1" dirty="0"/>
          </a:p>
          <a:p>
            <a:pPr indent="227013">
              <a:buFont typeface="Arial" pitchFamily="34" charset="0"/>
              <a:buChar char="•"/>
            </a:pPr>
            <a:r>
              <a:rPr lang="en-US" b="1" dirty="0"/>
              <a:t>Profits are continually reinvested in order to increase the volume of future business and/or to improved productivity rather than simply accruing or being spent on unproductive luxuries and status symbols</a:t>
            </a:r>
          </a:p>
          <a:p>
            <a:pPr indent="227013">
              <a:buFont typeface="Arial" pitchFamily="34" charset="0"/>
              <a:buChar char="•"/>
            </a:pPr>
            <a:endParaRPr lang="en-US" b="1" dirty="0"/>
          </a:p>
          <a:p>
            <a:pPr indent="227013">
              <a:buFont typeface="Arial" pitchFamily="34" charset="0"/>
              <a:buChar char="•"/>
            </a:pPr>
            <a:r>
              <a:rPr lang="en-US" b="1" dirty="0"/>
              <a:t>Investors (bankers) provide speculative opportunities for entrepreneurs</a:t>
            </a:r>
          </a:p>
          <a:p>
            <a:pPr indent="227013">
              <a:buFont typeface="Arial" pitchFamily="34" charset="0"/>
              <a:buChar char="•"/>
            </a:pPr>
            <a:endParaRPr lang="en-US" b="1" dirty="0"/>
          </a:p>
          <a:p>
            <a:pPr indent="227013">
              <a:buFont typeface="Arial" pitchFamily="34" charset="0"/>
              <a:buChar char="•"/>
            </a:pPr>
            <a:r>
              <a:rPr lang="en-US" b="1" dirty="0"/>
              <a:t>Because of the inherent uncertainties of the marketplace, there are strong incentives for everyone to try to hedge their individual risks (sometimes by seeking a legal advantage over competitors)</a:t>
            </a:r>
          </a:p>
        </p:txBody>
      </p:sp>
    </p:spTree>
    <p:extLst>
      <p:ext uri="{BB962C8B-B14F-4D97-AF65-F5344CB8AC3E}">
        <p14:creationId xmlns:p14="http://schemas.microsoft.com/office/powerpoint/2010/main" val="352870157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1610</TotalTime>
  <Words>1304</Words>
  <Application>Microsoft Office PowerPoint</Application>
  <PresentationFormat>On-screen Show (4:3)</PresentationFormat>
  <Paragraphs>58</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Syracuse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Alan Allport</dc:creator>
  <cp:lastModifiedBy>Alan Allport</cp:lastModifiedBy>
  <cp:revision>138</cp:revision>
  <dcterms:created xsi:type="dcterms:W3CDTF">2014-08-13T16:29:54Z</dcterms:created>
  <dcterms:modified xsi:type="dcterms:W3CDTF">2022-01-23T23:48:56Z</dcterms:modified>
</cp:coreProperties>
</file>